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87" r:id="rId3"/>
    <p:sldId id="314" r:id="rId4"/>
    <p:sldId id="313" r:id="rId5"/>
    <p:sldId id="281" r:id="rId6"/>
    <p:sldId id="288" r:id="rId7"/>
    <p:sldId id="296" r:id="rId8"/>
    <p:sldId id="284" r:id="rId9"/>
    <p:sldId id="311" r:id="rId10"/>
    <p:sldId id="298" r:id="rId11"/>
    <p:sldId id="297" r:id="rId12"/>
    <p:sldId id="301" r:id="rId13"/>
    <p:sldId id="283" r:id="rId14"/>
    <p:sldId id="286" r:id="rId15"/>
    <p:sldId id="291" r:id="rId16"/>
  </p:sldIdLst>
  <p:sldSz cx="9144000" cy="6858000" type="screen4x3"/>
  <p:notesSz cx="6669088"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438" autoAdjust="0"/>
  </p:normalViewPr>
  <p:slideViewPr>
    <p:cSldViewPr>
      <p:cViewPr varScale="1">
        <p:scale>
          <a:sx n="81" d="100"/>
          <a:sy n="81" d="100"/>
        </p:scale>
        <p:origin x="1498"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BA743895-7619-409B-8F23-1841F7E7020E}" type="datetimeFigureOut">
              <a:rPr lang="nl-NL" smtClean="0"/>
              <a:t>2-3-2020</a:t>
            </a:fld>
            <a:endParaRPr lang="nl-NL"/>
          </a:p>
        </p:txBody>
      </p:sp>
      <p:sp>
        <p:nvSpPr>
          <p:cNvPr id="4" name="Tijdelijke aanduiding voor voettekst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566FAC64-AE6D-47FE-9F82-63704C2D84C3}" type="slidenum">
              <a:rPr lang="nl-NL" smtClean="0"/>
              <a:t>‹nr.›</a:t>
            </a:fld>
            <a:endParaRPr lang="nl-NL"/>
          </a:p>
        </p:txBody>
      </p:sp>
    </p:spTree>
    <p:extLst>
      <p:ext uri="{BB962C8B-B14F-4D97-AF65-F5344CB8AC3E}">
        <p14:creationId xmlns:p14="http://schemas.microsoft.com/office/powerpoint/2010/main" val="553798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1"/>
            <a:ext cx="2889250" cy="49641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778250" y="1"/>
            <a:ext cx="2889250" cy="496412"/>
          </a:xfrm>
          <a:prstGeom prst="rect">
            <a:avLst/>
          </a:prstGeom>
        </p:spPr>
        <p:txBody>
          <a:bodyPr vert="horz" lIns="91440" tIns="45720" rIns="91440" bIns="45720" rtlCol="0"/>
          <a:lstStyle>
            <a:lvl1pPr algn="r">
              <a:defRPr sz="1200"/>
            </a:lvl1pPr>
          </a:lstStyle>
          <a:p>
            <a:fld id="{3718EE87-0EFD-436B-8468-2D5B3D122E58}" type="datetimeFigureOut">
              <a:rPr lang="nl-NL" smtClean="0"/>
              <a:t>2-3-2020</a:t>
            </a:fld>
            <a:endParaRPr lang="nl-NL"/>
          </a:p>
        </p:txBody>
      </p:sp>
      <p:sp>
        <p:nvSpPr>
          <p:cNvPr id="4" name="Tijdelijke aanduiding voor dia-afbeelding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66750" y="4715113"/>
            <a:ext cx="5335588" cy="4467706"/>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630"/>
            <a:ext cx="2889250" cy="496411"/>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778250" y="9428630"/>
            <a:ext cx="2889250" cy="496411"/>
          </a:xfrm>
          <a:prstGeom prst="rect">
            <a:avLst/>
          </a:prstGeom>
        </p:spPr>
        <p:txBody>
          <a:bodyPr vert="horz" lIns="91440" tIns="45720" rIns="91440" bIns="45720" rtlCol="0" anchor="b"/>
          <a:lstStyle>
            <a:lvl1pPr algn="r">
              <a:defRPr sz="1200"/>
            </a:lvl1pPr>
          </a:lstStyle>
          <a:p>
            <a:fld id="{5A1C20EE-FFC7-4FA3-8B73-515F2360B9B8}" type="slidenum">
              <a:rPr lang="nl-NL" smtClean="0"/>
              <a:t>‹nr.›</a:t>
            </a:fld>
            <a:endParaRPr lang="nl-NL"/>
          </a:p>
        </p:txBody>
      </p:sp>
    </p:spTree>
    <p:extLst>
      <p:ext uri="{BB962C8B-B14F-4D97-AF65-F5344CB8AC3E}">
        <p14:creationId xmlns:p14="http://schemas.microsoft.com/office/powerpoint/2010/main" val="494725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5A1C20EE-FFC7-4FA3-8B73-515F2360B9B8}" type="slidenum">
              <a:rPr lang="nl-NL" smtClean="0"/>
              <a:t>1</a:t>
            </a:fld>
            <a:endParaRPr lang="nl-NL"/>
          </a:p>
        </p:txBody>
      </p:sp>
    </p:spTree>
    <p:extLst>
      <p:ext uri="{BB962C8B-B14F-4D97-AF65-F5344CB8AC3E}">
        <p14:creationId xmlns:p14="http://schemas.microsoft.com/office/powerpoint/2010/main" val="1523455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term duurzaamheid is gedefinieerd in het VN </a:t>
            </a:r>
            <a:r>
              <a:rPr lang="nl-NL" dirty="0" err="1"/>
              <a:t>Brundtland</a:t>
            </a:r>
            <a:r>
              <a:rPr lang="nl-NL" dirty="0"/>
              <a:t>-rapport uit 1987. De Food </a:t>
            </a:r>
            <a:r>
              <a:rPr lang="nl-NL" dirty="0" err="1"/>
              <a:t>and</a:t>
            </a:r>
            <a:r>
              <a:rPr lang="nl-NL" dirty="0"/>
              <a:t> Agricultural </a:t>
            </a:r>
            <a:r>
              <a:rPr lang="nl-NL" dirty="0" err="1"/>
              <a:t>Organization</a:t>
            </a:r>
            <a:r>
              <a:rPr lang="nl-NL" dirty="0"/>
              <a:t> van de VN heeft daarvan een definitie afgeleid voor voedselpatronen: “Duurzame voedselpatronen zijn voedselpatronen met een lage milieubelasting, die bijdragen aan voedselveiligheid en gezondheid voor de huidige en toekomstige generaties. Het voorzien in de behoeften van de wereldbevolking betekent dat er voldoende, gevarieerd, gezond en veilig voedsel beschikbaar is en dat dit eerlijk verdeeld is.”</a:t>
            </a:r>
          </a:p>
          <a:p>
            <a:endParaRPr lang="nl-NL" dirty="0"/>
          </a:p>
          <a:p>
            <a:r>
              <a:rPr lang="nl-NL" dirty="0"/>
              <a:t>Er is ook een bredere definitie van duurzaamheid vanuit de overheid. Daarin betekent duurzaam voedsel een productie en consumptie met respect voor mens, dier en milieu. Het gaat bij duurzaam dus niet alleen over milieu en klimaat zoals in de eerste definitie, maar ook over andere voedselkwaliteitsaspecten zoals:</a:t>
            </a:r>
          </a:p>
          <a:p>
            <a:r>
              <a:rPr lang="nl-NL" dirty="0"/>
              <a:t>◾ Dierenwelzijn</a:t>
            </a:r>
          </a:p>
          <a:p>
            <a:r>
              <a:rPr lang="nl-NL" dirty="0"/>
              <a:t>◾ Natuurbehoud</a:t>
            </a:r>
          </a:p>
          <a:p>
            <a:r>
              <a:rPr lang="nl-NL" dirty="0"/>
              <a:t>◾ Milieu en klimaat</a:t>
            </a:r>
          </a:p>
          <a:p>
            <a:r>
              <a:rPr lang="nl-NL" dirty="0"/>
              <a:t>◾ Eerlijke handel (fair </a:t>
            </a:r>
            <a:r>
              <a:rPr lang="nl-NL" dirty="0" err="1"/>
              <a:t>trade</a:t>
            </a:r>
            <a:r>
              <a:rPr lang="nl-NL" dirty="0"/>
              <a:t>). </a:t>
            </a:r>
          </a:p>
          <a:p>
            <a:endParaRPr lang="nl-NL" dirty="0"/>
          </a:p>
        </p:txBody>
      </p:sp>
      <p:sp>
        <p:nvSpPr>
          <p:cNvPr id="4" name="Tijdelijke aanduiding voor dianummer 3"/>
          <p:cNvSpPr>
            <a:spLocks noGrp="1"/>
          </p:cNvSpPr>
          <p:nvPr>
            <p:ph type="sldNum" sz="quarter" idx="10"/>
          </p:nvPr>
        </p:nvSpPr>
        <p:spPr/>
        <p:txBody>
          <a:bodyPr/>
          <a:lstStyle/>
          <a:p>
            <a:fld id="{5A1C20EE-FFC7-4FA3-8B73-515F2360B9B8}" type="slidenum">
              <a:rPr lang="nl-NL" smtClean="0"/>
              <a:t>4</a:t>
            </a:fld>
            <a:endParaRPr lang="nl-NL"/>
          </a:p>
        </p:txBody>
      </p:sp>
    </p:spTree>
    <p:extLst>
      <p:ext uri="{BB962C8B-B14F-4D97-AF65-F5344CB8AC3E}">
        <p14:creationId xmlns:p14="http://schemas.microsoft.com/office/powerpoint/2010/main" val="119818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Waarom MVO?</a:t>
            </a:r>
          </a:p>
          <a:p>
            <a:endParaRPr lang="nl-NL" dirty="0"/>
          </a:p>
          <a:p>
            <a:r>
              <a:rPr lang="nl-NL" sz="1100" dirty="0"/>
              <a:t>Bedrijven hebben verschillende redenen om zich met MVO bezig te houden. In de praktijk spelen altijd meerdere motieven een rol. We onderscheiden 3 hoofdmotieven:</a:t>
            </a:r>
          </a:p>
          <a:p>
            <a:r>
              <a:rPr lang="nl-NL" sz="1100" dirty="0"/>
              <a:t> </a:t>
            </a:r>
          </a:p>
          <a:p>
            <a:r>
              <a:rPr lang="nl-NL" sz="1100" dirty="0"/>
              <a:t>MVO omdat het loont </a:t>
            </a:r>
          </a:p>
          <a:p>
            <a:r>
              <a:rPr lang="nl-NL" sz="1100" dirty="0"/>
              <a:t>MVO draagt bij aan de financiële prestaties van bedrijven. Onder meer door de stijgende vraag naar duurzame producten en diensten, maar bijvoorbeeld ook omdat MVO de arbeidsproductiviteit verhoogt. In ons dossier MVO loont vindt u alle financiële voordelen van MVO op een rij.</a:t>
            </a:r>
          </a:p>
          <a:p>
            <a:r>
              <a:rPr lang="nl-NL" sz="1100" dirty="0"/>
              <a:t> </a:t>
            </a:r>
          </a:p>
          <a:p>
            <a:r>
              <a:rPr lang="nl-NL" sz="1100" dirty="0"/>
              <a:t>MVO omdat het moet </a:t>
            </a:r>
          </a:p>
          <a:p>
            <a:r>
              <a:rPr lang="nl-NL" sz="1100" dirty="0"/>
              <a:t>Soms worden bedrijven gedwongen om zich (meer) met MVO bezig te houden. Bijvoorbeeld door consumentenboycots, mediaschandalen, stakingen of ingrijpen van de overheid. Vaak houden ze zich dan niet aan de minimale maatschappelijke normen, waardoor ze hun ‘</a:t>
            </a:r>
            <a:r>
              <a:rPr lang="nl-NL" sz="1100" dirty="0" err="1"/>
              <a:t>license</a:t>
            </a:r>
            <a:r>
              <a:rPr lang="nl-NL" sz="1100" dirty="0"/>
              <a:t> </a:t>
            </a:r>
            <a:r>
              <a:rPr lang="nl-NL" sz="1100" dirty="0" err="1"/>
              <a:t>to</a:t>
            </a:r>
            <a:r>
              <a:rPr lang="nl-NL" sz="1100" dirty="0"/>
              <a:t> </a:t>
            </a:r>
            <a:r>
              <a:rPr lang="nl-NL" sz="1100" dirty="0" err="1"/>
              <a:t>operate</a:t>
            </a:r>
            <a:r>
              <a:rPr lang="nl-NL" sz="1100" dirty="0"/>
              <a:t>’ verliezen. Bedrijven die zich met MVO bezig houden krijgen minder te maken met zulke acties en boycots.</a:t>
            </a:r>
          </a:p>
          <a:p>
            <a:r>
              <a:rPr lang="nl-NL" sz="1100" dirty="0"/>
              <a:t> </a:t>
            </a:r>
          </a:p>
          <a:p>
            <a:r>
              <a:rPr lang="nl-NL" sz="1100" dirty="0"/>
              <a:t>MVO omdat het hoort </a:t>
            </a:r>
          </a:p>
          <a:p>
            <a:r>
              <a:rPr lang="nl-NL" sz="1100" dirty="0"/>
              <a:t>Niet alleen financiële overwegingen spelen een rol bij MVO. Veel bedrijven doen het omdat zij een steentje willen bijdragen aan de maatschappij en ze het milieu niet teveel willen belasten. Ze doen aan MVO omdat ze vinden dat het hoort. Bij sommige ondernemingen, zoals </a:t>
            </a:r>
            <a:r>
              <a:rPr lang="nl-NL" sz="1100" dirty="0" err="1"/>
              <a:t>Triodos</a:t>
            </a:r>
            <a:r>
              <a:rPr lang="nl-NL" sz="1100" dirty="0"/>
              <a:t> Bank en Ecostyle, liggen ethische motieven zelfs aan de basis van het bedrijf. Duurzaamheid vormt de kern van hun bedrijfsstrategie</a:t>
            </a:r>
            <a:r>
              <a:rPr lang="nl-NL" dirty="0"/>
              <a:t>.</a:t>
            </a:r>
          </a:p>
          <a:p>
            <a:endParaRPr lang="nl-NL" dirty="0"/>
          </a:p>
        </p:txBody>
      </p:sp>
      <p:sp>
        <p:nvSpPr>
          <p:cNvPr id="4" name="Tijdelijke aanduiding voor dianummer 3"/>
          <p:cNvSpPr>
            <a:spLocks noGrp="1"/>
          </p:cNvSpPr>
          <p:nvPr>
            <p:ph type="sldNum" sz="quarter" idx="10"/>
          </p:nvPr>
        </p:nvSpPr>
        <p:spPr/>
        <p:txBody>
          <a:bodyPr/>
          <a:lstStyle/>
          <a:p>
            <a:fld id="{75D5DC74-B6C5-453A-BA10-86CCB3BEEC70}" type="slidenum">
              <a:rPr lang="nl-NL" smtClean="0"/>
              <a:t>15</a:t>
            </a:fld>
            <a:endParaRPr lang="nl-NL"/>
          </a:p>
        </p:txBody>
      </p:sp>
    </p:spTree>
    <p:extLst>
      <p:ext uri="{BB962C8B-B14F-4D97-AF65-F5344CB8AC3E}">
        <p14:creationId xmlns:p14="http://schemas.microsoft.com/office/powerpoint/2010/main" val="3657093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normAutofit/>
          </a:bodyPr>
          <a:lstStyle>
            <a:lvl1pPr>
              <a:defRPr sz="2800">
                <a:latin typeface="Arial" pitchFamily="34" charset="0"/>
                <a:cs typeface="Arial" pitchFamily="34" charset="0"/>
              </a:defRPr>
            </a:lvl1pPr>
          </a:lstStyle>
          <a:p>
            <a:r>
              <a:rPr lang="nl-NL" dirty="0"/>
              <a:t>Klik om de stijl te bewerken</a:t>
            </a:r>
          </a:p>
        </p:txBody>
      </p:sp>
      <p:sp>
        <p:nvSpPr>
          <p:cNvPr id="3" name="Ondertitel 2"/>
          <p:cNvSpPr>
            <a:spLocks noGrp="1"/>
          </p:cNvSpPr>
          <p:nvPr>
            <p:ph type="subTitle" idx="1"/>
          </p:nvPr>
        </p:nvSpPr>
        <p:spPr>
          <a:xfrm>
            <a:off x="1371600" y="3886200"/>
            <a:ext cx="64008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88B96D6-23DC-42F7-9FF5-BC4024A1B23A}" type="datetime1">
              <a:rPr lang="nl-NL" smtClean="0"/>
              <a:t>2-3-2020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6192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0FD45266-F890-4970-A83C-6C5D146B1C33}" type="datetime1">
              <a:rPr lang="nl-NL" smtClean="0"/>
              <a:t>2-3-2020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172719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979712" y="332656"/>
            <a:ext cx="6645424" cy="648072"/>
          </a:xfrm>
        </p:spPr>
        <p:txBody>
          <a:bodyPr>
            <a:noAutofit/>
          </a:bodyPr>
          <a:lstStyle>
            <a:lvl1pPr algn="l">
              <a:defRPr sz="2800" b="1">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idx="1"/>
          </p:nvPr>
        </p:nvSpPr>
        <p:spPr>
          <a:xfrm>
            <a:off x="2051720" y="1196752"/>
            <a:ext cx="6635080"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CD08EB-AD44-4151-9FD5-81212A6F9907}" type="datetime1">
              <a:rPr lang="nl-NL" smtClean="0"/>
              <a:t>2-3-2020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67688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normAutofit/>
          </a:bodyPr>
          <a:lstStyle>
            <a:lvl1pPr algn="l">
              <a:defRPr sz="3600" b="1" cap="all">
                <a:latin typeface="Arial" pitchFamily="34" charset="0"/>
                <a:cs typeface="Arial" pitchFamily="34" charset="0"/>
              </a:defRPr>
            </a:lvl1pPr>
          </a:lstStyle>
          <a:p>
            <a:r>
              <a:rPr lang="nl-NL" dirty="0"/>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408E49E-63D4-4733-BA6A-346356CB46FE}" type="datetime1">
              <a:rPr lang="nl-NL" smtClean="0"/>
              <a:t>2-3-2020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757338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CFB11C57-4A85-4438-B9F3-8AB5696A2A7E}" type="datetime1">
              <a:rPr lang="nl-NL" smtClean="0"/>
              <a:t>2-3-2020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543783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dirty="0"/>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32CD3091-38EB-4999-A78D-45CD8CD3BC30}" type="datetime1">
              <a:rPr lang="nl-NL" smtClean="0"/>
              <a:t>2-3-2020</a:t>
            </a:fld>
            <a:endParaRPr lang="nl-NL"/>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32410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49A70636-0A64-45ED-A0FD-74AABE82D857}" type="datetime1">
              <a:rPr lang="nl-NL" smtClean="0"/>
              <a:t>2-3-2020</a:t>
            </a:fld>
            <a:endParaRPr 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294256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E1152262-A4DB-4E6A-B188-D6117ED32057}" type="datetime1">
              <a:rPr lang="nl-NL" smtClean="0"/>
              <a:t>2-3-2020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124592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F4CBB3-F458-4F3F-A9C5-FEE92DDE0966}" type="datetime1">
              <a:rPr lang="nl-NL" smtClean="0"/>
              <a:t>2-3-2020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171061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A6EC532-6837-4A6E-8415-84D5D1D9830D}" type="datetime1">
              <a:rPr lang="nl-NL" smtClean="0"/>
              <a:t>2-3-2020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r>
              <a:rPr lang="nl-NL"/>
              <a:t>06-09-2016</a:t>
            </a: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64550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DD31F9-A8C3-401F-83B7-60F2CD688380}" type="datetime1">
              <a:rPr lang="nl-NL" smtClean="0"/>
              <a:t>2-3-2020</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a:t>06-09-2016</a:t>
            </a: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308CA-A037-474B-AA6E-6C7C048F3532}" type="slidenum">
              <a:rPr lang="nl-NL" smtClean="0"/>
              <a:t>‹nr.›</a:t>
            </a:fld>
            <a:endParaRPr lang="nl-NL"/>
          </a:p>
        </p:txBody>
      </p:sp>
      <p:pic>
        <p:nvPicPr>
          <p:cNvPr id="7"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142413"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6447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ez.maps.arcgis.com/apps/webappviewer/index.html?id=5d315a29b17747faa6a6fdd1e1a59cea"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nvwa.nl/onderwerpen/plantenziekten-en-plagen/bruinrot/verbodsgebieden-gebruik-oppervlaktewate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nl.wikipedia.org/wiki/Kunstmest" TargetMode="External"/><Relationship Id="rId2" Type="http://schemas.openxmlformats.org/officeDocument/2006/relationships/hyperlink" Target="https://nl.wikipedia.org/wiki/Irrigati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588"/>
            <a:ext cx="9142413"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ctrTitle"/>
          </p:nvPr>
        </p:nvSpPr>
        <p:spPr/>
        <p:txBody>
          <a:bodyPr/>
          <a:lstStyle/>
          <a:p>
            <a:r>
              <a:rPr lang="nl-NL" dirty="0"/>
              <a:t>beregenen</a:t>
            </a:r>
          </a:p>
        </p:txBody>
      </p:sp>
      <p:sp>
        <p:nvSpPr>
          <p:cNvPr id="3" name="Ondertitel 2"/>
          <p:cNvSpPr>
            <a:spLocks noGrp="1"/>
          </p:cNvSpPr>
          <p:nvPr>
            <p:ph type="subTitle" idx="1"/>
          </p:nvPr>
        </p:nvSpPr>
        <p:spPr/>
        <p:txBody>
          <a:bodyPr/>
          <a:lstStyle/>
          <a:p>
            <a:endParaRPr lang="nl-NL" dirty="0"/>
          </a:p>
        </p:txBody>
      </p:sp>
    </p:spTree>
    <p:extLst>
      <p:ext uri="{BB962C8B-B14F-4D97-AF65-F5344CB8AC3E}">
        <p14:creationId xmlns:p14="http://schemas.microsoft.com/office/powerpoint/2010/main" val="4240300181"/>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br>
              <a:rPr lang="nl-NL" dirty="0"/>
            </a:br>
            <a:endParaRPr lang="nl-NL" dirty="0"/>
          </a:p>
        </p:txBody>
      </p:sp>
      <p:pic>
        <p:nvPicPr>
          <p:cNvPr id="4" name="Tijdelijke aanduiding voor inhoud 3">
            <a:extLst>
              <a:ext uri="{FF2B5EF4-FFF2-40B4-BE49-F238E27FC236}">
                <a16:creationId xmlns:a16="http://schemas.microsoft.com/office/drawing/2014/main" id="{24D963B9-0EC9-4C65-A281-3D7E97D00BBE}"/>
              </a:ext>
            </a:extLst>
          </p:cNvPr>
          <p:cNvPicPr>
            <a:picLocks noGrp="1" noChangeAspect="1"/>
          </p:cNvPicPr>
          <p:nvPr>
            <p:ph idx="1"/>
          </p:nvPr>
        </p:nvPicPr>
        <p:blipFill>
          <a:blip r:embed="rId2"/>
          <a:stretch>
            <a:fillRect/>
          </a:stretch>
        </p:blipFill>
        <p:spPr>
          <a:xfrm>
            <a:off x="1482892" y="1052513"/>
            <a:ext cx="6187741" cy="3455987"/>
          </a:xfrm>
          <a:prstGeom prst="rect">
            <a:avLst/>
          </a:prstGeom>
        </p:spPr>
      </p:pic>
    </p:spTree>
    <p:extLst>
      <p:ext uri="{BB962C8B-B14F-4D97-AF65-F5344CB8AC3E}">
        <p14:creationId xmlns:p14="http://schemas.microsoft.com/office/powerpoint/2010/main" val="600275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br>
              <a:rPr lang="nl-NL" dirty="0"/>
            </a:br>
            <a:r>
              <a:rPr lang="nl-NL" dirty="0" err="1"/>
              <a:t>Subirrigatie</a:t>
            </a:r>
            <a:endParaRPr lang="nl-NL" dirty="0"/>
          </a:p>
        </p:txBody>
      </p:sp>
      <p:pic>
        <p:nvPicPr>
          <p:cNvPr id="5" name="Tijdelijke aanduiding voor inhoud 4">
            <a:extLst>
              <a:ext uri="{FF2B5EF4-FFF2-40B4-BE49-F238E27FC236}">
                <a16:creationId xmlns:a16="http://schemas.microsoft.com/office/drawing/2014/main" id="{DEDB504B-C664-4964-8F28-5B03091CCBF9}"/>
              </a:ext>
            </a:extLst>
          </p:cNvPr>
          <p:cNvPicPr>
            <a:picLocks noGrp="1" noChangeAspect="1"/>
          </p:cNvPicPr>
          <p:nvPr>
            <p:ph idx="1"/>
          </p:nvPr>
        </p:nvPicPr>
        <p:blipFill>
          <a:blip r:embed="rId2"/>
          <a:stretch>
            <a:fillRect/>
          </a:stretch>
        </p:blipFill>
        <p:spPr>
          <a:xfrm>
            <a:off x="1887948" y="1556792"/>
            <a:ext cx="6348002" cy="3838327"/>
          </a:xfrm>
          <a:prstGeom prst="rect">
            <a:avLst/>
          </a:prstGeom>
        </p:spPr>
      </p:pic>
    </p:spTree>
    <p:extLst>
      <p:ext uri="{BB962C8B-B14F-4D97-AF65-F5344CB8AC3E}">
        <p14:creationId xmlns:p14="http://schemas.microsoft.com/office/powerpoint/2010/main" val="3123544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br>
              <a:rPr lang="nl-NL" dirty="0"/>
            </a:br>
            <a:r>
              <a:rPr lang="nl-NL" dirty="0"/>
              <a:t>	voor en nadelen </a:t>
            </a:r>
            <a:r>
              <a:rPr lang="nl-NL" dirty="0" err="1"/>
              <a:t>subirrigatie</a:t>
            </a:r>
            <a:endParaRPr lang="nl-NL" dirty="0"/>
          </a:p>
        </p:txBody>
      </p:sp>
      <p:sp>
        <p:nvSpPr>
          <p:cNvPr id="3" name="Tijdelijke aanduiding voor inhoud 2"/>
          <p:cNvSpPr>
            <a:spLocks noGrp="1"/>
          </p:cNvSpPr>
          <p:nvPr>
            <p:ph idx="1"/>
          </p:nvPr>
        </p:nvSpPr>
        <p:spPr/>
        <p:txBody>
          <a:bodyPr>
            <a:normAutofit/>
          </a:bodyPr>
          <a:lstStyle/>
          <a:p>
            <a:pPr marL="0" indent="0">
              <a:buNone/>
            </a:pPr>
            <a:endParaRPr lang="nl-NL" dirty="0"/>
          </a:p>
        </p:txBody>
      </p:sp>
      <p:sp>
        <p:nvSpPr>
          <p:cNvPr id="4" name="Rechthoek 3">
            <a:extLst>
              <a:ext uri="{FF2B5EF4-FFF2-40B4-BE49-F238E27FC236}">
                <a16:creationId xmlns:a16="http://schemas.microsoft.com/office/drawing/2014/main" id="{C34C8628-875B-471F-B6A9-533963E114F4}"/>
              </a:ext>
            </a:extLst>
          </p:cNvPr>
          <p:cNvSpPr/>
          <p:nvPr/>
        </p:nvSpPr>
        <p:spPr>
          <a:xfrm>
            <a:off x="2286000" y="1916832"/>
            <a:ext cx="6174432" cy="4524315"/>
          </a:xfrm>
          <a:prstGeom prst="rect">
            <a:avLst/>
          </a:prstGeom>
        </p:spPr>
        <p:txBody>
          <a:bodyPr wrap="square">
            <a:spAutoFit/>
          </a:bodyPr>
          <a:lstStyle/>
          <a:p>
            <a:endParaRPr lang="nl-NL" dirty="0"/>
          </a:p>
          <a:p>
            <a:r>
              <a:rPr lang="nl-NL" sz="2800" dirty="0">
                <a:latin typeface="Arial" panose="020B0604020202020204" pitchFamily="34" charset="0"/>
                <a:cs typeface="Arial" panose="020B0604020202020204" pitchFamily="34" charset="0"/>
              </a:rPr>
              <a:t>-  </a:t>
            </a:r>
            <a:r>
              <a:rPr lang="nl-NL" sz="1200" dirty="0"/>
              <a:t> </a:t>
            </a:r>
            <a:r>
              <a:rPr lang="nl-NL" sz="2800" dirty="0">
                <a:latin typeface="Arial" panose="020B0604020202020204" pitchFamily="34" charset="0"/>
                <a:cs typeface="Arial" panose="020B0604020202020204" pitchFamily="34" charset="0"/>
              </a:rPr>
              <a:t>Meer efficiënt gebruik van         grondwater.</a:t>
            </a:r>
          </a:p>
          <a:p>
            <a:r>
              <a:rPr lang="nl-NL" sz="2800" dirty="0">
                <a:latin typeface="Arial" panose="020B0604020202020204" pitchFamily="34" charset="0"/>
                <a:cs typeface="Arial" panose="020B0604020202020204" pitchFamily="34" charset="0"/>
              </a:rPr>
              <a:t> - Neerslagoverschot in de winter wordt in de zomer benut.</a:t>
            </a:r>
          </a:p>
          <a:p>
            <a:r>
              <a:rPr lang="nl-NL" sz="2800" dirty="0">
                <a:latin typeface="Arial" panose="020B0604020202020204" pitchFamily="34" charset="0"/>
                <a:cs typeface="Arial" panose="020B0604020202020204" pitchFamily="34" charset="0"/>
              </a:rPr>
              <a:t> - Hogere gewasopbrengst door minder last van droogte. </a:t>
            </a:r>
          </a:p>
          <a:p>
            <a:pPr marL="285750" indent="-285750">
              <a:buFontTx/>
              <a:buChar char="-"/>
            </a:pPr>
            <a:r>
              <a:rPr lang="nl-NL" sz="2800" dirty="0">
                <a:latin typeface="Arial" panose="020B0604020202020204" pitchFamily="34" charset="0"/>
                <a:cs typeface="Arial" panose="020B0604020202020204" pitchFamily="34" charset="0"/>
              </a:rPr>
              <a:t>Geringer energieverbruik.</a:t>
            </a:r>
          </a:p>
          <a:p>
            <a:pPr marL="285750" indent="-285750">
              <a:buFontTx/>
              <a:buChar char="-"/>
            </a:pPr>
            <a:r>
              <a:rPr lang="nl-NL" sz="2800" dirty="0">
                <a:latin typeface="Arial" panose="020B0604020202020204" pitchFamily="34" charset="0"/>
                <a:cs typeface="Arial" panose="020B0604020202020204" pitchFamily="34" charset="0"/>
              </a:rPr>
              <a:t> - Minder uitspoeling nutriënten naar oppervlaktewater</a:t>
            </a:r>
            <a:r>
              <a:rPr lang="nl-NL" sz="1200" dirty="0"/>
              <a:t>.</a:t>
            </a:r>
          </a:p>
          <a:p>
            <a:endParaRPr lang="nl-NL" dirty="0"/>
          </a:p>
        </p:txBody>
      </p:sp>
    </p:spTree>
    <p:extLst>
      <p:ext uri="{BB962C8B-B14F-4D97-AF65-F5344CB8AC3E}">
        <p14:creationId xmlns:p14="http://schemas.microsoft.com/office/powerpoint/2010/main" val="2570830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pPr algn="ctr"/>
            <a:r>
              <a:rPr lang="nl-NL" dirty="0"/>
              <a:t>Center Pivot systeem</a:t>
            </a:r>
          </a:p>
        </p:txBody>
      </p:sp>
      <p:pic>
        <p:nvPicPr>
          <p:cNvPr id="7" name="Tijdelijke aanduiding voor inhoud 6">
            <a:extLst>
              <a:ext uri="{FF2B5EF4-FFF2-40B4-BE49-F238E27FC236}">
                <a16:creationId xmlns:a16="http://schemas.microsoft.com/office/drawing/2014/main" id="{44889833-DB86-447B-AA15-8F755D61A43A}"/>
              </a:ext>
            </a:extLst>
          </p:cNvPr>
          <p:cNvPicPr>
            <a:picLocks noGrp="1" noChangeAspect="1"/>
          </p:cNvPicPr>
          <p:nvPr>
            <p:ph idx="1"/>
          </p:nvPr>
        </p:nvPicPr>
        <p:blipFill>
          <a:blip r:embed="rId2"/>
          <a:stretch>
            <a:fillRect/>
          </a:stretch>
        </p:blipFill>
        <p:spPr>
          <a:xfrm>
            <a:off x="2933788" y="1196975"/>
            <a:ext cx="4870273" cy="4929188"/>
          </a:xfrm>
          <a:prstGeom prst="rect">
            <a:avLst/>
          </a:prstGeom>
        </p:spPr>
      </p:pic>
    </p:spTree>
    <p:extLst>
      <p:ext uri="{BB962C8B-B14F-4D97-AF65-F5344CB8AC3E}">
        <p14:creationId xmlns:p14="http://schemas.microsoft.com/office/powerpoint/2010/main" val="3483634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Voordelen van een center pivot systeem</a:t>
            </a:r>
          </a:p>
        </p:txBody>
      </p:sp>
      <p:sp>
        <p:nvSpPr>
          <p:cNvPr id="3" name="Tijdelijke aanduiding voor inhoud 2"/>
          <p:cNvSpPr>
            <a:spLocks noGrp="1"/>
          </p:cNvSpPr>
          <p:nvPr>
            <p:ph idx="1"/>
          </p:nvPr>
        </p:nvSpPr>
        <p:spPr/>
        <p:txBody>
          <a:bodyPr>
            <a:normAutofit/>
          </a:bodyPr>
          <a:lstStyle/>
          <a:p>
            <a:pPr marL="0" indent="0">
              <a:buNone/>
            </a:pPr>
            <a:r>
              <a:rPr lang="nl-NL" dirty="0"/>
              <a:t>Naast voordelen van de sproeiboom tevens </a:t>
            </a:r>
          </a:p>
          <a:p>
            <a:pPr marL="0" indent="0">
              <a:buNone/>
            </a:pPr>
            <a:r>
              <a:rPr lang="nl-NL" dirty="0"/>
              <a:t>• Lagere minimumgift (meerdere kleine giften) </a:t>
            </a:r>
          </a:p>
          <a:p>
            <a:pPr marL="0" indent="0">
              <a:buNone/>
            </a:pPr>
            <a:r>
              <a:rPr lang="nl-NL" dirty="0"/>
              <a:t>• Weinig arbeid (mits geschikt voor perceel) </a:t>
            </a:r>
          </a:p>
          <a:p>
            <a:pPr marL="0" indent="0">
              <a:buNone/>
            </a:pPr>
            <a:r>
              <a:rPr lang="nl-NL" dirty="0"/>
              <a:t>• Relatief lage investering per Ha</a:t>
            </a:r>
          </a:p>
          <a:p>
            <a:pPr marL="0" indent="0">
              <a:buNone/>
            </a:pPr>
            <a:r>
              <a:rPr lang="nl-NL" dirty="0"/>
              <a:t> • Onderhoudsarm en zelfstandig</a:t>
            </a:r>
          </a:p>
        </p:txBody>
      </p:sp>
    </p:spTree>
    <p:extLst>
      <p:ext uri="{BB962C8B-B14F-4D97-AF65-F5344CB8AC3E}">
        <p14:creationId xmlns:p14="http://schemas.microsoft.com/office/powerpoint/2010/main" val="1518013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Welk water wanneer wel of niet</a:t>
            </a:r>
          </a:p>
        </p:txBody>
      </p:sp>
      <p:sp>
        <p:nvSpPr>
          <p:cNvPr id="3" name="Tijdelijke aanduiding voor inhoud 2"/>
          <p:cNvSpPr>
            <a:spLocks noGrp="1"/>
          </p:cNvSpPr>
          <p:nvPr>
            <p:ph idx="1"/>
          </p:nvPr>
        </p:nvSpPr>
        <p:spPr/>
        <p:txBody>
          <a:bodyPr>
            <a:normAutofit fontScale="92500" lnSpcReduction="10000"/>
          </a:bodyPr>
          <a:lstStyle/>
          <a:p>
            <a:pPr lvl="1">
              <a:buFont typeface="Wingdings" panose="05000000000000000000" pitchFamily="2" charset="2"/>
              <a:buChar char="Ø"/>
            </a:pPr>
            <a:r>
              <a:rPr lang="nl-NL" dirty="0"/>
              <a:t>Oppervlaktewater i.v.m. bruinrotbesmetting niet voor beregening of bespuiting van pootgoed</a:t>
            </a:r>
          </a:p>
          <a:p>
            <a:pPr lvl="1">
              <a:buFont typeface="Wingdings" panose="05000000000000000000" pitchFamily="2" charset="2"/>
              <a:buChar char="Ø"/>
            </a:pPr>
            <a:r>
              <a:rPr lang="nl-NL" dirty="0"/>
              <a:t>In Nederland zijn er bepaalde gebieden waar u voor de teelt van consumptieaardappelen, zetmeelaardappelen en tomaten geen oppervlaktewater mag onttrekken aan watergangen.</a:t>
            </a:r>
          </a:p>
          <a:p>
            <a:pPr lvl="1">
              <a:buFont typeface="Wingdings" panose="05000000000000000000" pitchFamily="2" charset="2"/>
              <a:buChar char="Ø"/>
            </a:pPr>
            <a:r>
              <a:rPr lang="nl-NL" dirty="0">
                <a:hlinkClick r:id="rId3"/>
              </a:rPr>
              <a:t>https://ez.maps.arcgis.com/apps/webappviewer/index.html?id=5d315a29b17747faa6a6fdd1e1a59cea</a:t>
            </a:r>
            <a:endParaRPr lang="nl-NL" dirty="0"/>
          </a:p>
          <a:p>
            <a:pPr lvl="1">
              <a:buFont typeface="Wingdings" panose="05000000000000000000" pitchFamily="2" charset="2"/>
              <a:buChar char="Ø"/>
            </a:pPr>
            <a:r>
              <a:rPr lang="nl-NL" dirty="0">
                <a:hlinkClick r:id="rId4"/>
              </a:rPr>
              <a:t>https://www.nvwa.nl/onderwerpen/plantenziekten-en-plagen/bruinrot/verbodsgebieden-gebruik-oppervlaktewater</a:t>
            </a:r>
            <a:endParaRPr lang="nl-NL" dirty="0"/>
          </a:p>
        </p:txBody>
      </p:sp>
    </p:spTree>
    <p:extLst>
      <p:ext uri="{BB962C8B-B14F-4D97-AF65-F5344CB8AC3E}">
        <p14:creationId xmlns:p14="http://schemas.microsoft.com/office/powerpoint/2010/main" val="2994487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Nut &amp; noodzaak</a:t>
            </a:r>
          </a:p>
        </p:txBody>
      </p:sp>
      <p:sp>
        <p:nvSpPr>
          <p:cNvPr id="3" name="Tijdelijke aanduiding voor inhoud 2"/>
          <p:cNvSpPr>
            <a:spLocks noGrp="1"/>
          </p:cNvSpPr>
          <p:nvPr>
            <p:ph idx="1"/>
          </p:nvPr>
        </p:nvSpPr>
        <p:spPr/>
        <p:txBody>
          <a:bodyPr/>
          <a:lstStyle/>
          <a:p>
            <a:pPr>
              <a:buFont typeface="Wingdings" panose="05000000000000000000" pitchFamily="2" charset="2"/>
              <a:buChar char="Ø"/>
            </a:pPr>
            <a:r>
              <a:rPr lang="nl-NL" dirty="0"/>
              <a:t>Om gewas te kunnen telen</a:t>
            </a:r>
          </a:p>
          <a:p>
            <a:pPr>
              <a:buFont typeface="Wingdings" panose="05000000000000000000" pitchFamily="2" charset="2"/>
              <a:buChar char="Ø"/>
            </a:pPr>
            <a:endParaRPr lang="nl-NL" dirty="0"/>
          </a:p>
          <a:p>
            <a:pPr>
              <a:buFont typeface="Wingdings" panose="05000000000000000000" pitchFamily="2" charset="2"/>
              <a:buChar char="Ø"/>
            </a:pPr>
            <a:r>
              <a:rPr lang="nl-NL" dirty="0"/>
              <a:t>Om de kwaliteit van een gewas te verbeteren</a:t>
            </a:r>
          </a:p>
          <a:p>
            <a:pPr>
              <a:buFont typeface="Wingdings" panose="05000000000000000000" pitchFamily="2" charset="2"/>
              <a:buChar char="Ø"/>
            </a:pPr>
            <a:endParaRPr lang="nl-NL" dirty="0"/>
          </a:p>
          <a:p>
            <a:pPr>
              <a:buFont typeface="Wingdings" panose="05000000000000000000" pitchFamily="2" charset="2"/>
              <a:buChar char="Ø"/>
            </a:pPr>
            <a:r>
              <a:rPr lang="nl-NL" dirty="0"/>
              <a:t>Om meer gewas opbrengst per hectare te hebben</a:t>
            </a:r>
          </a:p>
          <a:p>
            <a:pPr>
              <a:buFont typeface="Wingdings" panose="05000000000000000000" pitchFamily="2" charset="2"/>
              <a:buChar char="Ø"/>
            </a:pPr>
            <a:endParaRPr lang="nl-NL" dirty="0"/>
          </a:p>
          <a:p>
            <a:pPr>
              <a:buFont typeface="Wingdings" panose="05000000000000000000" pitchFamily="2" charset="2"/>
              <a:buChar char="Ø"/>
            </a:pPr>
            <a:r>
              <a:rPr lang="nl-NL" dirty="0"/>
              <a:t>Om gewas te kunnen oogsten</a:t>
            </a:r>
          </a:p>
          <a:p>
            <a:endParaRPr lang="nl-NL" dirty="0"/>
          </a:p>
        </p:txBody>
      </p:sp>
    </p:spTree>
    <p:extLst>
      <p:ext uri="{BB962C8B-B14F-4D97-AF65-F5344CB8AC3E}">
        <p14:creationId xmlns:p14="http://schemas.microsoft.com/office/powerpoint/2010/main" val="233121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Wanneer is beregenen een basis behoefte ?</a:t>
            </a:r>
          </a:p>
        </p:txBody>
      </p:sp>
      <p:sp>
        <p:nvSpPr>
          <p:cNvPr id="3" name="Tijdelijke aanduiding voor inhoud 2"/>
          <p:cNvSpPr>
            <a:spLocks noGrp="1"/>
          </p:cNvSpPr>
          <p:nvPr>
            <p:ph idx="1"/>
          </p:nvPr>
        </p:nvSpPr>
        <p:spPr/>
        <p:txBody>
          <a:bodyPr/>
          <a:lstStyle/>
          <a:p>
            <a:pPr>
              <a:buFont typeface="Wingdings" panose="05000000000000000000" pitchFamily="2" charset="2"/>
              <a:buChar char="Ø"/>
            </a:pPr>
            <a:endParaRPr lang="nl-NL" dirty="0"/>
          </a:p>
          <a:p>
            <a:pPr>
              <a:buFont typeface="Wingdings" panose="05000000000000000000" pitchFamily="2" charset="2"/>
              <a:buChar char="Ø"/>
            </a:pPr>
            <a:endParaRPr lang="nl-NL" dirty="0"/>
          </a:p>
          <a:p>
            <a:pPr>
              <a:buFont typeface="Wingdings" panose="05000000000000000000" pitchFamily="2" charset="2"/>
              <a:buChar char="Ø"/>
            </a:pPr>
            <a:r>
              <a:rPr lang="nl-NL" dirty="0"/>
              <a:t> Bij groente gewassen</a:t>
            </a:r>
          </a:p>
          <a:p>
            <a:pPr>
              <a:buFont typeface="Wingdings" panose="05000000000000000000" pitchFamily="2" charset="2"/>
              <a:buChar char="Ø"/>
            </a:pPr>
            <a:endParaRPr lang="nl-NL" dirty="0"/>
          </a:p>
          <a:p>
            <a:pPr>
              <a:buFont typeface="Wingdings" panose="05000000000000000000" pitchFamily="2" charset="2"/>
              <a:buChar char="Ø"/>
            </a:pPr>
            <a:r>
              <a:rPr lang="nl-NL" dirty="0"/>
              <a:t>Bij bloembollen</a:t>
            </a:r>
          </a:p>
        </p:txBody>
      </p:sp>
    </p:spTree>
    <p:extLst>
      <p:ext uri="{BB962C8B-B14F-4D97-AF65-F5344CB8AC3E}">
        <p14:creationId xmlns:p14="http://schemas.microsoft.com/office/powerpoint/2010/main" val="1041945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Wanneer beregenen ?</a:t>
            </a:r>
          </a:p>
        </p:txBody>
      </p:sp>
      <p:sp>
        <p:nvSpPr>
          <p:cNvPr id="3" name="Tijdelijke aanduiding voor inhoud 2"/>
          <p:cNvSpPr>
            <a:spLocks noGrp="1"/>
          </p:cNvSpPr>
          <p:nvPr>
            <p:ph idx="1"/>
          </p:nvPr>
        </p:nvSpPr>
        <p:spPr>
          <a:xfrm>
            <a:off x="827584" y="1196752"/>
            <a:ext cx="7859216" cy="4929411"/>
          </a:xfrm>
        </p:spPr>
        <p:txBody>
          <a:bodyPr>
            <a:normAutofit/>
          </a:bodyPr>
          <a:lstStyle/>
          <a:p>
            <a:pPr marL="0" indent="0">
              <a:buNone/>
            </a:pPr>
            <a:r>
              <a:rPr lang="nl-NL" dirty="0"/>
              <a:t>Op plaatsen met droogtegevoelige zandgronden met een lage waterstand is er kans dat er geen capillaire nalevering van vocht plaatsvindt vanuit de bodem. Hier is de kans op verdroging van het gewas aanwezig.</a:t>
            </a:r>
            <a:endParaRPr lang="nl-NL" b="1" dirty="0">
              <a:solidFill>
                <a:schemeClr val="accent3">
                  <a:lumMod val="75000"/>
                </a:schemeClr>
              </a:solidFill>
            </a:endParaRPr>
          </a:p>
        </p:txBody>
      </p:sp>
    </p:spTree>
    <p:extLst>
      <p:ext uri="{BB962C8B-B14F-4D97-AF65-F5344CB8AC3E}">
        <p14:creationId xmlns:p14="http://schemas.microsoft.com/office/powerpoint/2010/main" val="3874870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Type van </a:t>
            </a:r>
            <a:r>
              <a:rPr lang="nl-NL" dirty="0" err="1"/>
              <a:t>beregenings</a:t>
            </a:r>
            <a:r>
              <a:rPr lang="nl-NL" dirty="0"/>
              <a:t> installaties</a:t>
            </a:r>
          </a:p>
        </p:txBody>
      </p:sp>
      <p:sp>
        <p:nvSpPr>
          <p:cNvPr id="6" name="Tijdelijke aanduiding voor inhoud 5"/>
          <p:cNvSpPr>
            <a:spLocks noGrp="1"/>
          </p:cNvSpPr>
          <p:nvPr>
            <p:ph idx="1"/>
          </p:nvPr>
        </p:nvSpPr>
        <p:spPr/>
        <p:txBody>
          <a:bodyPr/>
          <a:lstStyle/>
          <a:p>
            <a:pPr>
              <a:buFont typeface="Wingdings" panose="05000000000000000000" pitchFamily="2" charset="2"/>
              <a:buChar char="Ø"/>
            </a:pPr>
            <a:r>
              <a:rPr lang="nl-NL" dirty="0"/>
              <a:t> sproei kanon</a:t>
            </a:r>
          </a:p>
          <a:p>
            <a:pPr>
              <a:buFont typeface="Wingdings" panose="05000000000000000000" pitchFamily="2" charset="2"/>
              <a:buChar char="Ø"/>
            </a:pPr>
            <a:endParaRPr lang="nl-NL" dirty="0"/>
          </a:p>
          <a:p>
            <a:pPr>
              <a:buFont typeface="Wingdings" panose="05000000000000000000" pitchFamily="2" charset="2"/>
              <a:buChar char="Ø"/>
            </a:pPr>
            <a:r>
              <a:rPr lang="nl-NL" dirty="0"/>
              <a:t>Sproeiboom</a:t>
            </a:r>
          </a:p>
          <a:p>
            <a:pPr>
              <a:buFont typeface="Wingdings" panose="05000000000000000000" pitchFamily="2" charset="2"/>
              <a:buChar char="Ø"/>
            </a:pPr>
            <a:endParaRPr lang="nl-NL" dirty="0"/>
          </a:p>
          <a:p>
            <a:pPr>
              <a:buFont typeface="Wingdings" panose="05000000000000000000" pitchFamily="2" charset="2"/>
              <a:buChar char="Ø"/>
            </a:pPr>
            <a:r>
              <a:rPr lang="nl-NL" dirty="0"/>
              <a:t>druppelirrigatie </a:t>
            </a:r>
          </a:p>
          <a:p>
            <a:pPr>
              <a:buFont typeface="Wingdings" panose="05000000000000000000" pitchFamily="2" charset="2"/>
              <a:buChar char="Ø"/>
            </a:pPr>
            <a:endParaRPr lang="nl-NL" dirty="0"/>
          </a:p>
          <a:p>
            <a:pPr>
              <a:buFont typeface="Wingdings" panose="05000000000000000000" pitchFamily="2" charset="2"/>
              <a:buChar char="Ø"/>
            </a:pPr>
            <a:r>
              <a:rPr lang="nl-NL" dirty="0" err="1"/>
              <a:t>Subirrigatie</a:t>
            </a:r>
            <a:endParaRPr lang="nl-NL" dirty="0"/>
          </a:p>
          <a:p>
            <a:pPr>
              <a:buFont typeface="Wingdings" panose="05000000000000000000" pitchFamily="2" charset="2"/>
              <a:buChar char="Ø"/>
            </a:pPr>
            <a:endParaRPr lang="nl-NL" dirty="0"/>
          </a:p>
          <a:p>
            <a:pPr>
              <a:buFont typeface="Wingdings" panose="05000000000000000000" pitchFamily="2" charset="2"/>
              <a:buChar char="Ø"/>
            </a:pPr>
            <a:r>
              <a:rPr lang="nl-NL" dirty="0"/>
              <a:t>Center pivot systeem</a:t>
            </a:r>
          </a:p>
        </p:txBody>
      </p:sp>
    </p:spTree>
    <p:extLst>
      <p:ext uri="{BB962C8B-B14F-4D97-AF65-F5344CB8AC3E}">
        <p14:creationId xmlns:p14="http://schemas.microsoft.com/office/powerpoint/2010/main" val="3333977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Sproei kanon</a:t>
            </a:r>
          </a:p>
        </p:txBody>
      </p:sp>
      <p:sp>
        <p:nvSpPr>
          <p:cNvPr id="3" name="Tijdelijke aanduiding voor inhoud 2"/>
          <p:cNvSpPr>
            <a:spLocks noGrp="1"/>
          </p:cNvSpPr>
          <p:nvPr>
            <p:ph idx="1"/>
          </p:nvPr>
        </p:nvSpPr>
        <p:spPr/>
        <p:txBody>
          <a:bodyPr/>
          <a:lstStyle/>
          <a:p>
            <a:pPr>
              <a:buFont typeface="Wingdings" panose="05000000000000000000" pitchFamily="2" charset="2"/>
              <a:buChar char="Ø"/>
            </a:pPr>
            <a:r>
              <a:rPr lang="nl-NL" dirty="0"/>
              <a:t>Meest gebruikt</a:t>
            </a:r>
          </a:p>
          <a:p>
            <a:pPr>
              <a:buFont typeface="Wingdings" panose="05000000000000000000" pitchFamily="2" charset="2"/>
              <a:buChar char="Ø"/>
            </a:pPr>
            <a:r>
              <a:rPr lang="nl-NL" dirty="0"/>
              <a:t>Gemakkelijk bij verplaatsen</a:t>
            </a:r>
          </a:p>
          <a:p>
            <a:pPr>
              <a:buFont typeface="Wingdings" panose="05000000000000000000" pitchFamily="2" charset="2"/>
              <a:buChar char="Ø"/>
            </a:pPr>
            <a:r>
              <a:rPr lang="nl-NL" dirty="0"/>
              <a:t>Bevoorrading door Haspel</a:t>
            </a:r>
          </a:p>
          <a:p>
            <a:pPr>
              <a:buFont typeface="Wingdings" panose="05000000000000000000" pitchFamily="2" charset="2"/>
              <a:buChar char="Ø"/>
            </a:pPr>
            <a:r>
              <a:rPr lang="nl-NL" dirty="0"/>
              <a:t>Veel energie in het water</a:t>
            </a:r>
          </a:p>
          <a:p>
            <a:pPr>
              <a:buFont typeface="Wingdings" panose="05000000000000000000" pitchFamily="2" charset="2"/>
              <a:buChar char="Ø"/>
            </a:pPr>
            <a:r>
              <a:rPr lang="nl-NL" dirty="0"/>
              <a:t>Gevoelig voor wind</a:t>
            </a:r>
          </a:p>
          <a:p>
            <a:pPr>
              <a:buFont typeface="Wingdings" panose="05000000000000000000" pitchFamily="2" charset="2"/>
              <a:buChar char="Ø"/>
            </a:pPr>
            <a:r>
              <a:rPr lang="nl-NL" dirty="0"/>
              <a:t>Kan ook met Deens systeem</a:t>
            </a:r>
          </a:p>
          <a:p>
            <a:pPr>
              <a:buFont typeface="Wingdings" panose="05000000000000000000" pitchFamily="2" charset="2"/>
              <a:buChar char="Ø"/>
            </a:pPr>
            <a:endParaRPr lang="nl-NL" dirty="0"/>
          </a:p>
        </p:txBody>
      </p:sp>
    </p:spTree>
    <p:extLst>
      <p:ext uri="{BB962C8B-B14F-4D97-AF65-F5344CB8AC3E}">
        <p14:creationId xmlns:p14="http://schemas.microsoft.com/office/powerpoint/2010/main" val="3364240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979712" y="332656"/>
            <a:ext cx="6645424" cy="648072"/>
          </a:xfrm>
          <a:prstGeom prst="rect">
            <a:avLst/>
          </a:prstGeom>
        </p:spPr>
        <p:txBody>
          <a:bodyPr anchor="ctr">
            <a:normAutofit/>
          </a:bodyPr>
          <a:lstStyle/>
          <a:p>
            <a:pPr>
              <a:lnSpc>
                <a:spcPct val="90000"/>
              </a:lnSpc>
            </a:pPr>
            <a:br>
              <a:rPr lang="nl-NL" sz="2000"/>
            </a:br>
            <a:r>
              <a:rPr lang="nl-NL" sz="2000"/>
              <a:t>Deens systeem</a:t>
            </a:r>
          </a:p>
        </p:txBody>
      </p:sp>
      <p:pic>
        <p:nvPicPr>
          <p:cNvPr id="5" name="Tijdelijke aanduiding voor inhoud 4">
            <a:extLst>
              <a:ext uri="{FF2B5EF4-FFF2-40B4-BE49-F238E27FC236}">
                <a16:creationId xmlns:a16="http://schemas.microsoft.com/office/drawing/2014/main" id="{2A5957EF-A68A-4677-B016-206873A42518}"/>
              </a:ext>
            </a:extLst>
          </p:cNvPr>
          <p:cNvPicPr>
            <a:picLocks noGrp="1" noChangeAspect="1"/>
          </p:cNvPicPr>
          <p:nvPr>
            <p:ph idx="1"/>
          </p:nvPr>
        </p:nvPicPr>
        <p:blipFill rotWithShape="1">
          <a:blip r:embed="rId2"/>
          <a:srcRect r="11499"/>
          <a:stretch/>
        </p:blipFill>
        <p:spPr>
          <a:xfrm>
            <a:off x="2051720" y="1196752"/>
            <a:ext cx="6635080" cy="4929411"/>
          </a:xfrm>
          <a:prstGeom prst="rect">
            <a:avLst/>
          </a:prstGeom>
          <a:noFill/>
        </p:spPr>
      </p:pic>
    </p:spTree>
    <p:extLst>
      <p:ext uri="{BB962C8B-B14F-4D97-AF65-F5344CB8AC3E}">
        <p14:creationId xmlns:p14="http://schemas.microsoft.com/office/powerpoint/2010/main" val="2686720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br>
              <a:rPr lang="nl-NL" dirty="0"/>
            </a:br>
            <a:r>
              <a:rPr lang="nl-NL" dirty="0"/>
              <a:t>Sproeiboom</a:t>
            </a:r>
          </a:p>
        </p:txBody>
      </p:sp>
      <p:sp>
        <p:nvSpPr>
          <p:cNvPr id="5" name="Tijdelijke aanduiding voor inhoud 4">
            <a:extLst>
              <a:ext uri="{FF2B5EF4-FFF2-40B4-BE49-F238E27FC236}">
                <a16:creationId xmlns:a16="http://schemas.microsoft.com/office/drawing/2014/main" id="{1AF55E47-9387-4C83-AA14-011CCE16B6F9}"/>
              </a:ext>
            </a:extLst>
          </p:cNvPr>
          <p:cNvSpPr>
            <a:spLocks noGrp="1"/>
          </p:cNvSpPr>
          <p:nvPr>
            <p:ph idx="1"/>
          </p:nvPr>
        </p:nvSpPr>
        <p:spPr/>
        <p:txBody>
          <a:bodyPr/>
          <a:lstStyle/>
          <a:p>
            <a:endParaRPr lang="nl-NL" dirty="0"/>
          </a:p>
          <a:p>
            <a:pPr>
              <a:buFont typeface="Wingdings" panose="05000000000000000000" pitchFamily="2" charset="2"/>
              <a:buChar char="Ø"/>
            </a:pPr>
            <a:r>
              <a:rPr lang="nl-NL" dirty="0"/>
              <a:t>Kleinere druppels</a:t>
            </a:r>
          </a:p>
          <a:p>
            <a:pPr>
              <a:buFont typeface="Wingdings" panose="05000000000000000000" pitchFamily="2" charset="2"/>
              <a:buChar char="Ø"/>
            </a:pPr>
            <a:r>
              <a:rPr lang="nl-NL" dirty="0"/>
              <a:t>Beter voor grond en gewas</a:t>
            </a:r>
          </a:p>
          <a:p>
            <a:pPr>
              <a:buFont typeface="Wingdings" panose="05000000000000000000" pitchFamily="2" charset="2"/>
              <a:buChar char="Ø"/>
            </a:pPr>
            <a:r>
              <a:rPr lang="nl-NL" dirty="0"/>
              <a:t>Minder windgevoelig </a:t>
            </a:r>
          </a:p>
          <a:p>
            <a:pPr>
              <a:buFont typeface="Wingdings" panose="05000000000000000000" pitchFamily="2" charset="2"/>
              <a:buChar char="Ø"/>
            </a:pPr>
            <a:r>
              <a:rPr lang="nl-NL" dirty="0"/>
              <a:t>Moeilijker op transport</a:t>
            </a:r>
          </a:p>
          <a:p>
            <a:pPr>
              <a:buFont typeface="Wingdings" panose="05000000000000000000" pitchFamily="2" charset="2"/>
              <a:buChar char="Ø"/>
            </a:pPr>
            <a:r>
              <a:rPr lang="nl-NL" dirty="0"/>
              <a:t>Rechtlijniger sproeibeeld</a:t>
            </a:r>
          </a:p>
          <a:p>
            <a:pPr>
              <a:buFont typeface="Wingdings" panose="05000000000000000000" pitchFamily="2" charset="2"/>
              <a:buChar char="Ø"/>
            </a:pPr>
            <a:r>
              <a:rPr lang="nl-NL" dirty="0"/>
              <a:t>Geen opspattend zand bij groenten</a:t>
            </a:r>
          </a:p>
          <a:p>
            <a:pPr>
              <a:buFont typeface="Wingdings" panose="05000000000000000000" pitchFamily="2" charset="2"/>
              <a:buChar char="Ø"/>
            </a:pPr>
            <a:r>
              <a:rPr lang="nl-NL" dirty="0"/>
              <a:t>Minder energiebehoefte</a:t>
            </a:r>
          </a:p>
          <a:p>
            <a:pPr>
              <a:buFont typeface="Wingdings" panose="05000000000000000000" pitchFamily="2" charset="2"/>
              <a:buChar char="Ø"/>
            </a:pPr>
            <a:r>
              <a:rPr lang="nl-NL" dirty="0"/>
              <a:t>Aanvoer </a:t>
            </a:r>
            <a:r>
              <a:rPr lang="nl-NL" dirty="0" err="1"/>
              <a:t>dmv</a:t>
            </a:r>
            <a:r>
              <a:rPr lang="nl-NL" dirty="0"/>
              <a:t> haspel</a:t>
            </a:r>
          </a:p>
        </p:txBody>
      </p:sp>
    </p:spTree>
    <p:extLst>
      <p:ext uri="{BB962C8B-B14F-4D97-AF65-F5344CB8AC3E}">
        <p14:creationId xmlns:p14="http://schemas.microsoft.com/office/powerpoint/2010/main" val="2560160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druppelirrigatie</a:t>
            </a:r>
          </a:p>
        </p:txBody>
      </p:sp>
      <p:sp>
        <p:nvSpPr>
          <p:cNvPr id="3" name="Tijdelijke aanduiding voor inhoud 2"/>
          <p:cNvSpPr>
            <a:spLocks noGrp="1"/>
          </p:cNvSpPr>
          <p:nvPr>
            <p:ph idx="1"/>
          </p:nvPr>
        </p:nvSpPr>
        <p:spPr/>
        <p:txBody>
          <a:bodyPr/>
          <a:lstStyle/>
          <a:p>
            <a:pPr marL="0" indent="0">
              <a:buNone/>
            </a:pPr>
            <a:r>
              <a:rPr lang="nl-NL" b="1" dirty="0"/>
              <a:t>Druppelirrigatie</a:t>
            </a:r>
            <a:r>
              <a:rPr lang="nl-NL" dirty="0"/>
              <a:t> is een </a:t>
            </a:r>
            <a:r>
              <a:rPr lang="nl-NL" dirty="0">
                <a:hlinkClick r:id="rId2" tooltip="Irrigatie"/>
              </a:rPr>
              <a:t>irrigatiemethode</a:t>
            </a:r>
            <a:r>
              <a:rPr lang="nl-NL" dirty="0"/>
              <a:t>, waarbij water met </a:t>
            </a:r>
            <a:r>
              <a:rPr lang="nl-NL" dirty="0">
                <a:hlinkClick r:id="rId3" tooltip="Kunstmest"/>
              </a:rPr>
              <a:t>meststoffen</a:t>
            </a:r>
            <a:r>
              <a:rPr lang="nl-NL" dirty="0"/>
              <a:t> bij de planten wordt gedruppeld door een stelsel van leidingen, slangetjes en druppelaars. Hierdoor wordt water bespaard.</a:t>
            </a:r>
          </a:p>
          <a:p>
            <a:pPr marL="0" indent="0">
              <a:buNone/>
            </a:pPr>
            <a:endParaRPr lang="nl-NL" dirty="0"/>
          </a:p>
          <a:p>
            <a:pPr marL="0" indent="0">
              <a:buNone/>
            </a:pPr>
            <a:r>
              <a:rPr lang="nl-NL" dirty="0"/>
              <a:t>Veel toegepast in de fruitteelt</a:t>
            </a:r>
          </a:p>
        </p:txBody>
      </p:sp>
    </p:spTree>
    <p:extLst>
      <p:ext uri="{BB962C8B-B14F-4D97-AF65-F5344CB8AC3E}">
        <p14:creationId xmlns:p14="http://schemas.microsoft.com/office/powerpoint/2010/main" val="2774271473"/>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207</TotalTime>
  <Words>735</Words>
  <Application>Microsoft Office PowerPoint</Application>
  <PresentationFormat>Diavoorstelling (4:3)</PresentationFormat>
  <Paragraphs>92</Paragraphs>
  <Slides>15</Slides>
  <Notes>3</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15</vt:i4>
      </vt:variant>
    </vt:vector>
  </HeadingPairs>
  <TitlesOfParts>
    <vt:vector size="19" baseType="lpstr">
      <vt:lpstr>Arial</vt:lpstr>
      <vt:lpstr>Calibri</vt:lpstr>
      <vt:lpstr>Wingdings</vt:lpstr>
      <vt:lpstr>Kantoorthema</vt:lpstr>
      <vt:lpstr>beregenen</vt:lpstr>
      <vt:lpstr>Nut &amp; noodzaak</vt:lpstr>
      <vt:lpstr>Wanneer is beregenen een basis behoefte ?</vt:lpstr>
      <vt:lpstr>Wanneer beregenen ?</vt:lpstr>
      <vt:lpstr>Type van beregenings installaties</vt:lpstr>
      <vt:lpstr>Sproei kanon</vt:lpstr>
      <vt:lpstr> Deens systeem</vt:lpstr>
      <vt:lpstr> Sproeiboom</vt:lpstr>
      <vt:lpstr>druppelirrigatie</vt:lpstr>
      <vt:lpstr> </vt:lpstr>
      <vt:lpstr> Subirrigatie</vt:lpstr>
      <vt:lpstr>  voor en nadelen subirrigatie</vt:lpstr>
      <vt:lpstr>Center Pivot systeem</vt:lpstr>
      <vt:lpstr>Voordelen van een center pivot systeem</vt:lpstr>
      <vt:lpstr>Welk water wanneer wel of niet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beregenen</dc:title>
  <dc:creator>Piet de Beijer</dc:creator>
  <cp:lastModifiedBy>Piet de Beijer</cp:lastModifiedBy>
  <cp:revision>10</cp:revision>
  <dcterms:created xsi:type="dcterms:W3CDTF">2020-02-25T11:17:40Z</dcterms:created>
  <dcterms:modified xsi:type="dcterms:W3CDTF">2020-03-02T14:48:53Z</dcterms:modified>
</cp:coreProperties>
</file>